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88" r:id="rId1"/>
  </p:sldMasterIdLst>
  <p:sldIdLst>
    <p:sldId id="256" r:id="rId2"/>
    <p:sldId id="278"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588" autoAdjust="0"/>
    <p:restoredTop sz="94660"/>
  </p:normalViewPr>
  <p:slideViewPr>
    <p:cSldViewPr>
      <p:cViewPr varScale="1">
        <p:scale>
          <a:sx n="69" d="100"/>
          <a:sy n="69" d="100"/>
        </p:scale>
        <p:origin x="-162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69AFC926-145D-40F4-979C-8CC4EE64081C}" type="datetimeFigureOut">
              <a:rPr lang="ru-RU" smtClean="0"/>
              <a:t>09.11.2013</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6752BE3-5508-4C73-868E-F7BC7C7E8DDB}"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9AFC926-145D-40F4-979C-8CC4EE64081C}" type="datetimeFigureOut">
              <a:rPr lang="ru-RU" smtClean="0"/>
              <a:t>09.11.2013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6752BE3-5508-4C73-868E-F7BC7C7E8DDB}"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69AFC926-145D-40F4-979C-8CC4EE64081C}" type="datetimeFigureOut">
              <a:rPr lang="ru-RU" smtClean="0"/>
              <a:t>09.11.2013</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6752BE3-5508-4C73-868E-F7BC7C7E8DDB}"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9AFC926-145D-40F4-979C-8CC4EE64081C}" type="datetimeFigureOut">
              <a:rPr lang="ru-RU" smtClean="0"/>
              <a:t>09.11.2013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6752BE3-5508-4C73-868E-F7BC7C7E8DDB}"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69AFC926-145D-40F4-979C-8CC4EE64081C}" type="datetimeFigureOut">
              <a:rPr lang="ru-RU" smtClean="0"/>
              <a:t>09.11.2013</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B6752BE3-5508-4C73-868E-F7BC7C7E8DDB}"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69AFC926-145D-40F4-979C-8CC4EE64081C}" type="datetimeFigureOut">
              <a:rPr lang="ru-RU" smtClean="0"/>
              <a:t>09.11.2013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6752BE3-5508-4C73-868E-F7BC7C7E8DDB}"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69AFC926-145D-40F4-979C-8CC4EE64081C}" type="datetimeFigureOut">
              <a:rPr lang="ru-RU" smtClean="0"/>
              <a:t>09.11.2013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6752BE3-5508-4C73-868E-F7BC7C7E8DDB}"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69AFC926-145D-40F4-979C-8CC4EE64081C}" type="datetimeFigureOut">
              <a:rPr lang="ru-RU" smtClean="0"/>
              <a:t>09.11.2013</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6752BE3-5508-4C73-868E-F7BC7C7E8DDB}"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69AFC926-145D-40F4-979C-8CC4EE64081C}" type="datetimeFigureOut">
              <a:rPr lang="ru-RU" smtClean="0"/>
              <a:t>09.11.2013</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B6752BE3-5508-4C73-868E-F7BC7C7E8DDB}"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69AFC926-145D-40F4-979C-8CC4EE64081C}" type="datetimeFigureOut">
              <a:rPr lang="ru-RU" smtClean="0"/>
              <a:t>09.11.2013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6752BE3-5508-4C73-868E-F7BC7C7E8DDB}"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69AFC926-145D-40F4-979C-8CC4EE64081C}" type="datetimeFigureOut">
              <a:rPr lang="ru-RU" smtClean="0"/>
              <a:t>09.11.2013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6752BE3-5508-4C73-868E-F7BC7C7E8DDB}" type="slidenum">
              <a:rPr lang="ru-RU" smtClean="0"/>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69AFC926-145D-40F4-979C-8CC4EE64081C}" type="datetimeFigureOut">
              <a:rPr lang="ru-RU" smtClean="0"/>
              <a:t>09.11.2013</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6752BE3-5508-4C73-868E-F7BC7C7E8DDB}"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4189" r:id="rId1"/>
    <p:sldLayoutId id="2147484190" r:id="rId2"/>
    <p:sldLayoutId id="2147484191" r:id="rId3"/>
    <p:sldLayoutId id="2147484192" r:id="rId4"/>
    <p:sldLayoutId id="2147484193" r:id="rId5"/>
    <p:sldLayoutId id="2147484194" r:id="rId6"/>
    <p:sldLayoutId id="2147484195" r:id="rId7"/>
    <p:sldLayoutId id="2147484196" r:id="rId8"/>
    <p:sldLayoutId id="2147484197" r:id="rId9"/>
    <p:sldLayoutId id="2147484198" r:id="rId10"/>
    <p:sldLayoutId id="2147484199"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ru-RU" sz="2400" dirty="0"/>
              <a:t>Министерство Образования и Науки Республики Казахстан</a:t>
            </a:r>
            <a:br>
              <a:rPr lang="ru-RU" sz="2400" dirty="0"/>
            </a:br>
            <a:r>
              <a:rPr lang="ru-RU" sz="2400" dirty="0"/>
              <a:t>Казахский Национальный Университет </a:t>
            </a:r>
            <a:br>
              <a:rPr lang="ru-RU" sz="2400" dirty="0"/>
            </a:br>
            <a:r>
              <a:rPr lang="ru-RU" sz="2400" dirty="0"/>
              <a:t>имени Аль- </a:t>
            </a:r>
            <a:r>
              <a:rPr lang="ru-RU" sz="2400" dirty="0" err="1"/>
              <a:t>Фараби</a:t>
            </a:r>
            <a:r>
              <a:rPr lang="ru-RU" sz="2400" dirty="0"/>
              <a:t/>
            </a:r>
            <a:br>
              <a:rPr lang="ru-RU" sz="2400" dirty="0"/>
            </a:br>
            <a:r>
              <a:rPr lang="ru-RU" sz="2400" dirty="0"/>
              <a:t>Высшая школа Экономики и Бизнеса</a:t>
            </a:r>
            <a:br>
              <a:rPr lang="ru-RU" sz="2400" dirty="0"/>
            </a:br>
            <a:r>
              <a:rPr lang="ru-RU" sz="2400" dirty="0"/>
              <a:t>Кафедра «Финансы»</a:t>
            </a:r>
            <a:br>
              <a:rPr lang="ru-RU" sz="2400" dirty="0"/>
            </a:br>
            <a:endParaRPr lang="ru-RU" sz="24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913" y="2859088"/>
            <a:ext cx="7242175"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913" y="2859088"/>
            <a:ext cx="7242175"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06893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548680"/>
            <a:ext cx="7239000" cy="4846320"/>
          </a:xfrm>
        </p:spPr>
        <p:txBody>
          <a:bodyPr>
            <a:normAutofit fontScale="47500" lnSpcReduction="20000"/>
          </a:bodyPr>
          <a:lstStyle/>
          <a:p>
            <a:pPr marL="0" indent="0" algn="just">
              <a:buNone/>
            </a:pPr>
            <a:r>
              <a:rPr lang="ru-RU" dirty="0"/>
              <a:t>РАСХОД		</a:t>
            </a:r>
          </a:p>
          <a:p>
            <a:pPr marL="0" indent="0" algn="just">
              <a:buNone/>
            </a:pPr>
            <a:r>
              <a:rPr lang="ru-RU" dirty="0"/>
              <a:t>Статьи расхода		</a:t>
            </a:r>
          </a:p>
          <a:p>
            <a:pPr algn="just"/>
            <a:r>
              <a:rPr lang="ru-RU" dirty="0"/>
              <a:t>Выдачи на заработную плату	40	</a:t>
            </a:r>
          </a:p>
          <a:p>
            <a:pPr algn="just"/>
            <a:r>
              <a:rPr lang="ru-RU" dirty="0"/>
              <a:t>Выдачи на стипендии	41	</a:t>
            </a:r>
          </a:p>
          <a:p>
            <a:pPr algn="just"/>
            <a:r>
              <a:rPr lang="ru-RU" dirty="0"/>
              <a:t>Выдачи на расходы, не относящиеся к фонду заработной платы и выплатам социального характера	42	</a:t>
            </a:r>
          </a:p>
          <a:p>
            <a:pPr algn="just"/>
            <a:r>
              <a:rPr lang="ru-RU" dirty="0"/>
              <a:t>Выдачи на выплаты социального характера	44	</a:t>
            </a:r>
          </a:p>
          <a:p>
            <a:pPr algn="just"/>
            <a:r>
              <a:rPr lang="ru-RU" dirty="0"/>
              <a:t>Выдачи на закупку сельскохозяйственных продуктов	46	</a:t>
            </a:r>
          </a:p>
          <a:p>
            <a:pPr algn="just"/>
            <a:r>
              <a:rPr lang="ru-RU" dirty="0"/>
              <a:t>Выдачи на выплату пенсий, пособий страховых возмещений	50	</a:t>
            </a:r>
          </a:p>
          <a:p>
            <a:pPr algn="just"/>
            <a:r>
              <a:rPr lang="ru-RU" dirty="0"/>
              <a:t>Выдачи на другие цели	53	</a:t>
            </a:r>
          </a:p>
          <a:p>
            <a:pPr algn="just"/>
            <a:r>
              <a:rPr lang="ru-RU" dirty="0"/>
              <a:t>Выдачи ссуд индивидуальным заемщикам и денег на операции ломбардов (кроме Сберегательного банка Республики Казахстан)	54	</a:t>
            </a:r>
          </a:p>
          <a:p>
            <a:pPr algn="just"/>
            <a:r>
              <a:rPr lang="ru-RU" dirty="0"/>
              <a:t>Выдачи со счетов по вкладам граждан (кроме Сберегательного банка Республики Казахстан)	55	</a:t>
            </a:r>
          </a:p>
          <a:p>
            <a:pPr algn="just"/>
            <a:r>
              <a:rPr lang="ru-RU" dirty="0"/>
              <a:t>Выдачи кредитными организациями наличных денег физическим лицам при совершении валютно-обменных операций	57	</a:t>
            </a:r>
          </a:p>
          <a:p>
            <a:pPr algn="just"/>
            <a:r>
              <a:rPr lang="ru-RU" dirty="0"/>
              <a:t>Выдачи со счетов граждан, осуществляющих предприниматель-скую деятельность без образования юридического лица	58	</a:t>
            </a:r>
          </a:p>
          <a:p>
            <a:pPr algn="just"/>
            <a:r>
              <a:rPr lang="ru-RU" dirty="0"/>
              <a:t>Выдачи подкреплений предприятиям РК по связи и информатизации	59	</a:t>
            </a:r>
          </a:p>
          <a:p>
            <a:pPr algn="just"/>
            <a:r>
              <a:rPr lang="ru-RU" dirty="0"/>
              <a:t>Выдачи наличных денег на выплату дохода, погашение и покупку государственного банка Республики Казахстан	60	</a:t>
            </a:r>
          </a:p>
          <a:p>
            <a:r>
              <a:rPr lang="ru-RU" dirty="0"/>
              <a:t>Выдачи подкреплений учреждениям Сберегательного банка РК	61	</a:t>
            </a:r>
          </a:p>
        </p:txBody>
      </p:sp>
    </p:spTree>
    <p:extLst>
      <p:ext uri="{BB962C8B-B14F-4D97-AF65-F5344CB8AC3E}">
        <p14:creationId xmlns:p14="http://schemas.microsoft.com/office/powerpoint/2010/main" val="3653652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32656"/>
            <a:ext cx="7239000" cy="6214472"/>
          </a:xfrm>
        </p:spPr>
        <p:txBody>
          <a:bodyPr>
            <a:normAutofit fontScale="77500" lnSpcReduction="20000"/>
          </a:bodyPr>
          <a:lstStyle/>
          <a:p>
            <a:r>
              <a:rPr lang="ru-RU" dirty="0"/>
              <a:t> Расчетно-кассовые центры ежеквартально с распределением по месяцам составляют прогнозы кассовых оборотов но приходу, расходу и эмиссионному результату в целом по обслуживаемым кредитным организациям на основе анализа оборотов наличных денег, проходящих через их кассы, в получаемых от кредитных организаций прогнозных расчетов. За семь дней до начала квартала данные прогнозы сообщаются территориальному учреждению Банка Республики</a:t>
            </a:r>
            <a:r>
              <a:rPr lang="ru-RU" dirty="0" smtClean="0"/>
              <a:t>.</a:t>
            </a:r>
            <a:endParaRPr lang="en-US" dirty="0"/>
          </a:p>
          <a:p>
            <a:r>
              <a:rPr lang="ru-RU" dirty="0" smtClean="0"/>
              <a:t>  </a:t>
            </a:r>
            <a:r>
              <a:rPr lang="ru-RU" dirty="0"/>
              <a:t>Прогнозные расчеты ожидаемой эмиссии денег используются расчетно-кассовыми центрами при составлении заявок на подкрепление оборотной кассы. Территориальные учреждения Банка Республики составляют прогнозы кассовых оборотов по области, краю, республике по источникам поступления наличных денег в кассы учреждений банков и направлениям их выдач на предстоящий квартал с разбивкой по месяцам на основе оценки перспектив социально-экономического развития региона, отчетных данных о кассовых оборотах за предыдущие периоды, а также полученных от расчетно-кассовых центров или кредитных организаций сообщений о прогнозируемых оборотах наличных денег о эмиссионном результате</a:t>
            </a:r>
          </a:p>
        </p:txBody>
      </p:sp>
    </p:spTree>
    <p:extLst>
      <p:ext uri="{BB962C8B-B14F-4D97-AF65-F5344CB8AC3E}">
        <p14:creationId xmlns:p14="http://schemas.microsoft.com/office/powerpoint/2010/main" val="38203298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20688"/>
            <a:ext cx="7228656" cy="5835048"/>
          </a:xfrm>
        </p:spPr>
        <p:txBody>
          <a:bodyPr>
            <a:normAutofit fontScale="92500"/>
          </a:bodyPr>
          <a:lstStyle/>
          <a:p>
            <a:endParaRPr lang="ru-RU" dirty="0"/>
          </a:p>
          <a:p>
            <a:pPr marL="0" indent="0">
              <a:buNone/>
            </a:pPr>
            <a:r>
              <a:rPr lang="ru-RU" dirty="0"/>
              <a:t>Территориальные учреждения Банка Республики за три дня до начала прогнозируемого квартала сообщают расчетные данные кассовых оборотов в целом по региону (по приходу наличных денег в кассы учреждений банков и их выдаче эмиссионному результату) в Народный банк Республики.</a:t>
            </a:r>
          </a:p>
          <a:p>
            <a:endParaRPr lang="ru-RU" dirty="0"/>
          </a:p>
          <a:p>
            <a:pPr marL="0" indent="0">
              <a:buNone/>
            </a:pPr>
            <a:r>
              <a:rPr lang="ru-RU" dirty="0"/>
              <a:t>Прогнозные расчеты эмиссии денег территориальные учреждения банка Республики учитывают при разработке мер по организации налично-денежного оборота в регионе, а также при составлении планов завозов наличных денег в резервные фонды расчетно-кассовых центров.</a:t>
            </a:r>
          </a:p>
          <a:p>
            <a:endParaRPr lang="ru-RU" dirty="0"/>
          </a:p>
        </p:txBody>
      </p:sp>
    </p:spTree>
    <p:extLst>
      <p:ext uri="{BB962C8B-B14F-4D97-AF65-F5344CB8AC3E}">
        <p14:creationId xmlns:p14="http://schemas.microsoft.com/office/powerpoint/2010/main" val="1390190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332656"/>
            <a:ext cx="7372672" cy="6123080"/>
          </a:xfrm>
        </p:spPr>
        <p:txBody>
          <a:bodyPr>
            <a:normAutofit fontScale="85000" lnSpcReduction="10000"/>
          </a:bodyPr>
          <a:lstStyle/>
          <a:p>
            <a:r>
              <a:rPr lang="ru-RU" dirty="0" smtClean="0"/>
              <a:t>Организация </a:t>
            </a:r>
            <a:r>
              <a:rPr lang="ru-RU" dirty="0"/>
              <a:t>налично-денежного оборота тесно связана с устройством финансовой системы в принципе. Так, для полноценного функционирования данной формы расчетных средств необходимы не только наличие субъектов, готовых пользоваться данными средствами платежа, ной определенная структура, позволяющая это осуществить. Так, наличные денежные средства должны быть эмитированы (напечатаны). Как правило, в процессе эмиссии каждому денежному знаку придается не только определенный внешний вид, но и свои средства защиты от подделки. Данные средства защиты имеют двоякое значение. С одной стороны, они являются гарантией банку от появления излишних, не принадлежащих ему денежных знаков, с другой - предоставляют возможность экономическому субъекту пользоваться только подлинными денежными знаками, отличая и выявляя подделки.</a:t>
            </a:r>
          </a:p>
        </p:txBody>
      </p:sp>
    </p:spTree>
    <p:extLst>
      <p:ext uri="{BB962C8B-B14F-4D97-AF65-F5344CB8AC3E}">
        <p14:creationId xmlns:p14="http://schemas.microsoft.com/office/powerpoint/2010/main" val="17435366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548680"/>
            <a:ext cx="7383016" cy="6309320"/>
          </a:xfrm>
        </p:spPr>
        <p:txBody>
          <a:bodyPr>
            <a:noAutofit/>
          </a:bodyPr>
          <a:lstStyle/>
          <a:p>
            <a:pPr algn="just"/>
            <a:r>
              <a:rPr lang="ru-RU" sz="1400" dirty="0">
                <a:latin typeface="Times New Roman" pitchFamily="18" charset="0"/>
                <a:cs typeface="Times New Roman" pitchFamily="18" charset="0"/>
              </a:rPr>
              <a:t>Далее для организации налично-денежного оборота необходимо существование всех звеньев системы эмиссии: центрального банка и расчетно-кассовых центров (или других структур, позволяющих выпускать наличные денежные средств в оборот).</a:t>
            </a:r>
          </a:p>
          <a:p>
            <a:pPr algn="just"/>
            <a:endParaRPr lang="ru-RU" sz="1400" dirty="0">
              <a:latin typeface="Times New Roman" pitchFamily="18" charset="0"/>
              <a:cs typeface="Times New Roman" pitchFamily="18" charset="0"/>
            </a:endParaRPr>
          </a:p>
          <a:p>
            <a:pPr algn="just"/>
            <a:r>
              <a:rPr lang="ru-RU" sz="1400" b="1" dirty="0">
                <a:latin typeface="Times New Roman" pitchFamily="18" charset="0"/>
                <a:cs typeface="Times New Roman" pitchFamily="18" charset="0"/>
              </a:rPr>
              <a:t>Выделяют основные принципы функционирования налично-денежного оборота в экономике:</a:t>
            </a:r>
          </a:p>
          <a:p>
            <a:pPr marL="0" indent="0" algn="just">
              <a:buNone/>
            </a:pPr>
            <a:r>
              <a:rPr lang="ru-RU" sz="1400" dirty="0" smtClean="0">
                <a:latin typeface="Times New Roman" pitchFamily="18" charset="0"/>
                <a:cs typeface="Times New Roman" pitchFamily="18" charset="0"/>
              </a:rPr>
              <a:t>наличие </a:t>
            </a:r>
            <a:r>
              <a:rPr lang="ru-RU" sz="1400" dirty="0">
                <a:latin typeface="Times New Roman" pitchFamily="18" charset="0"/>
                <a:cs typeface="Times New Roman" pitchFamily="18" charset="0"/>
              </a:rPr>
              <a:t>финансовых учреждений - эмитентов;</a:t>
            </a:r>
          </a:p>
          <a:p>
            <a:pPr algn="just"/>
            <a:r>
              <a:rPr lang="ru-RU" sz="1400" dirty="0">
                <a:latin typeface="Times New Roman" pitchFamily="18" charset="0"/>
                <a:cs typeface="Times New Roman" pitchFamily="18" charset="0"/>
              </a:rPr>
              <a:t>экономическая свобода участников рынка по поводу расходования средств;</a:t>
            </a:r>
          </a:p>
          <a:p>
            <a:pPr algn="just"/>
            <a:r>
              <a:rPr lang="ru-RU" sz="1400" dirty="0">
                <a:latin typeface="Times New Roman" pitchFamily="18" charset="0"/>
                <a:cs typeface="Times New Roman" pitchFamily="18" charset="0"/>
              </a:rPr>
              <a:t>существование утвержденной национальной единицы;</a:t>
            </a:r>
          </a:p>
          <a:p>
            <a:pPr algn="just"/>
            <a:r>
              <a:rPr lang="ru-RU" sz="1400" dirty="0">
                <a:latin typeface="Times New Roman" pitchFamily="18" charset="0"/>
                <a:cs typeface="Times New Roman" pitchFamily="18" charset="0"/>
              </a:rPr>
              <a:t>возможность осуществления отчетности перед контролирующими органами за объемы выручки и расходов;</a:t>
            </a:r>
          </a:p>
          <a:p>
            <a:pPr algn="just"/>
            <a:r>
              <a:rPr lang="ru-RU" sz="1400" dirty="0">
                <a:latin typeface="Times New Roman" pitchFamily="18" charset="0"/>
                <a:cs typeface="Times New Roman" pitchFamily="18" charset="0"/>
              </a:rPr>
              <a:t>легитимность владения денежными средствами.</a:t>
            </a:r>
          </a:p>
          <a:p>
            <a:pPr algn="just"/>
            <a:r>
              <a:rPr lang="ru-RU" sz="1400" dirty="0">
                <a:latin typeface="Times New Roman" pitchFamily="18" charset="0"/>
                <a:cs typeface="Times New Roman" pitchFamily="18" charset="0"/>
              </a:rPr>
              <a:t>Экономическая система должна достигнуть определенного уровня развития для полноценной возможности оборота наличных денежных средств. Налично-денежный оборот возможен между различными субъектами экономики. Можно выделить определенные каналы движения налично-денежных потоков в хозяйстве:</a:t>
            </a:r>
          </a:p>
          <a:p>
            <a:pPr algn="just"/>
            <a:endParaRPr lang="ru-RU" sz="1400" dirty="0">
              <a:latin typeface="Times New Roman" pitchFamily="18" charset="0"/>
              <a:cs typeface="Times New Roman" pitchFamily="18" charset="0"/>
            </a:endParaRPr>
          </a:p>
          <a:p>
            <a:pPr algn="just"/>
            <a:r>
              <a:rPr lang="ru-RU" sz="1400" dirty="0">
                <a:latin typeface="Times New Roman" pitchFamily="18" charset="0"/>
                <a:cs typeface="Times New Roman" pitchFamily="18" charset="0"/>
              </a:rPr>
              <a:t>перемещение денежных средств из центрального банка в расчетно-кассовые центры в регионах и обратно. Данное перемещение связано с необходимостью осуществления процессов эмиссии денежных средств, их изъятия из обращения или замены пришедших в негодность купюр на новые;</a:t>
            </a:r>
          </a:p>
          <a:p>
            <a:pPr algn="just"/>
            <a:r>
              <a:rPr lang="ru-RU" sz="1400" dirty="0">
                <a:latin typeface="Times New Roman" pitchFamily="18" charset="0"/>
                <a:cs typeface="Times New Roman" pitchFamily="18" charset="0"/>
              </a:rPr>
              <a:t>перемещение от касс расчетно-кассовых центров в банки или кассы предприятия. Это связано с необходимостью выдачи наличными средствами заработной платы или осуществления </a:t>
            </a:r>
          </a:p>
          <a:p>
            <a:pPr algn="just"/>
            <a:endParaRPr lang="ru-RU" sz="1400" dirty="0">
              <a:latin typeface="Times New Roman" pitchFamily="18" charset="0"/>
              <a:cs typeface="Times New Roman" pitchFamily="18" charset="0"/>
            </a:endParaRPr>
          </a:p>
          <a:p>
            <a:pPr algn="just"/>
            <a:r>
              <a:rPr lang="ru-RU" sz="1400" dirty="0">
                <a:latin typeface="Times New Roman" pitchFamily="18" charset="0"/>
                <a:cs typeface="Times New Roman" pitchFamily="18" charset="0"/>
              </a:rPr>
              <a:t>других операций. Как правило, данному перемещению предшествует безналичный перевод средств по счетам данных организаций;</a:t>
            </a:r>
          </a:p>
          <a:p>
            <a:pPr algn="just"/>
            <a:r>
              <a:rPr lang="ru-RU" sz="1400" dirty="0">
                <a:latin typeface="Times New Roman" pitchFamily="18" charset="0"/>
                <a:cs typeface="Times New Roman" pitchFamily="18" charset="0"/>
              </a:rPr>
              <a:t>перемещение средств от касс предприятий, банков и других учреждений к другим субъектам экономики: домохозяйствам в виде заработной платы, стипендий, пенсий, пособий или предприятиям в качестве оплаты за услуги, товары;</a:t>
            </a:r>
          </a:p>
          <a:p>
            <a:pPr algn="just"/>
            <a:r>
              <a:rPr lang="ru-RU" sz="1400" dirty="0">
                <a:latin typeface="Times New Roman" pitchFamily="18" charset="0"/>
                <a:cs typeface="Times New Roman" pitchFamily="18" charset="0"/>
              </a:rPr>
              <a:t>перемещение наличных денежных средств от домохозяйств к предприятиям и учреждениям в связи с приобретением товаров или услуг, а также проведением определенных финансовых операций (игра на бирже, приобретение страховки, отчисления в частные пенсионные фонды и т. д.);</a:t>
            </a:r>
          </a:p>
          <a:p>
            <a:pPr algn="just"/>
            <a:r>
              <a:rPr lang="ru-RU" sz="1400" dirty="0">
                <a:latin typeface="Times New Roman" pitchFamily="18" charset="0"/>
                <a:cs typeface="Times New Roman" pitchFamily="18" charset="0"/>
              </a:rPr>
              <a:t>перемещение наличных денежных средств внутри одного домохозяйства, связанное перераспределением ресурсов, для наиболее эффективного их использования между различными членами семьи.</a:t>
            </a:r>
          </a:p>
          <a:p>
            <a:pPr algn="just"/>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20559594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0"/>
            <a:ext cx="7372672" cy="6455736"/>
          </a:xfrm>
        </p:spPr>
        <p:txBody>
          <a:bodyPr>
            <a:normAutofit fontScale="55000" lnSpcReduction="20000"/>
          </a:bodyPr>
          <a:lstStyle/>
          <a:p>
            <a:r>
              <a:rPr lang="ru-RU" dirty="0"/>
              <a:t>Экономическая система должна достигнуть определенного уровня развития для полноценной возможности оборота наличных денежных средств. Налично-денежный оборот возможен между различными субъектами экономики. Можно выделить определенные каналы движения налично-денежных потоков в хозяйстве:</a:t>
            </a:r>
          </a:p>
          <a:p>
            <a:endParaRPr lang="ru-RU" dirty="0"/>
          </a:p>
          <a:p>
            <a:r>
              <a:rPr lang="ru-RU" dirty="0"/>
              <a:t>перемещение денежных средств из центрального банка в расчетно-кассовые центры в регионах и обратно. Данное перемещение связано с необходимостью осуществления процессов эмиссии денежных средств, их изъятия из обращения или замены пришедших в негодность купюр на новые;</a:t>
            </a:r>
          </a:p>
          <a:p>
            <a:r>
              <a:rPr lang="ru-RU" dirty="0"/>
              <a:t>перемещение от касс расчетно-кассовых центров в банки или кассы предприятия. Это связано с необходимостью выдачи наличными средствами заработной платы или осуществления </a:t>
            </a:r>
          </a:p>
          <a:p>
            <a:endParaRPr lang="ru-RU" dirty="0"/>
          </a:p>
          <a:p>
            <a:r>
              <a:rPr lang="ru-RU" dirty="0"/>
              <a:t>других операций. Как правило, данному перемещению предшествует безналичный перевод средств по счетам данных организаций;</a:t>
            </a:r>
          </a:p>
          <a:p>
            <a:r>
              <a:rPr lang="ru-RU" dirty="0"/>
              <a:t>перемещение средств от касс предприятий, банков и других учреждений к другим субъектам экономики: домохозяйствам в виде заработной платы, стипендий, пенсий, пособий или предприятиям в качестве оплаты за услуги, товары;</a:t>
            </a:r>
          </a:p>
          <a:p>
            <a:r>
              <a:rPr lang="ru-RU" dirty="0"/>
              <a:t>перемещение наличных денежных средств от домохозяйств к предприятиям и учреждениям в связи с приобретением товаров или услуг, а также проведением определенных финансовых операций (игра на бирже, приобретение страховки, отчисления в частные пенсионные фонды и т. д.);</a:t>
            </a:r>
          </a:p>
          <a:p>
            <a:r>
              <a:rPr lang="ru-RU" dirty="0"/>
              <a:t>перемещение наличных денежных средств внутри одного домохозяйства, связанное перераспределением ресурсов, для наиболее эффективного их использования между различными членами семьи.</a:t>
            </a:r>
          </a:p>
          <a:p>
            <a:endParaRPr lang="ru-RU" dirty="0"/>
          </a:p>
        </p:txBody>
      </p:sp>
    </p:spTree>
    <p:extLst>
      <p:ext uri="{BB962C8B-B14F-4D97-AF65-F5344CB8AC3E}">
        <p14:creationId xmlns:p14="http://schemas.microsoft.com/office/powerpoint/2010/main" val="3287586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85000" lnSpcReduction="20000"/>
          </a:bodyPr>
          <a:lstStyle/>
          <a:p>
            <a:r>
              <a:rPr lang="ru-RU" dirty="0"/>
              <a:t>Налично-денежный оборот организуется на основе следующих принципов:</a:t>
            </a:r>
          </a:p>
          <a:p>
            <a:r>
              <a:rPr lang="ru-RU" dirty="0"/>
              <a:t>все предприятия и организации должны хранить наличные деньги (за исключением части, установленной лимитом) в коммерческих банках;</a:t>
            </a:r>
          </a:p>
          <a:p>
            <a:r>
              <a:rPr lang="ru-RU" dirty="0"/>
              <a:t>банки устанавливают лимиты остатка наличных денег для предприятий всех форм собственности;</a:t>
            </a:r>
          </a:p>
          <a:p>
            <a:r>
              <a:rPr lang="ru-RU" dirty="0"/>
              <a:t>обращение наличных денег служит объектом прогнозного планирования;</a:t>
            </a:r>
          </a:p>
          <a:p>
            <a:r>
              <a:rPr lang="ru-RU" dirty="0"/>
              <a:t>управление денежным обращением осуществляется в централизованном порядке;</a:t>
            </a:r>
          </a:p>
          <a:p>
            <a:r>
              <a:rPr lang="ru-RU" dirty="0"/>
              <a:t>организация налично-денежного оборота имеет целью обеспечить устойчивость, эластичность и экономичность денежного обращения;</a:t>
            </a:r>
          </a:p>
          <a:p>
            <a:r>
              <a:rPr lang="ru-RU" dirty="0"/>
              <a:t>наличные деньги предприятия могут получать только в обслуживающих их учреждениях банков.</a:t>
            </a:r>
          </a:p>
          <a:p>
            <a:endParaRPr lang="ru-RU" dirty="0"/>
          </a:p>
        </p:txBody>
      </p:sp>
    </p:spTree>
    <p:extLst>
      <p:ext uri="{BB962C8B-B14F-4D97-AF65-F5344CB8AC3E}">
        <p14:creationId xmlns:p14="http://schemas.microsoft.com/office/powerpoint/2010/main" val="35443908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404664"/>
            <a:ext cx="7300664" cy="6051072"/>
          </a:xfrm>
        </p:spPr>
        <p:txBody>
          <a:bodyPr>
            <a:normAutofit fontScale="55000" lnSpcReduction="20000"/>
          </a:bodyPr>
          <a:lstStyle/>
          <a:p>
            <a:r>
              <a:rPr lang="ru-RU" dirty="0"/>
              <a:t>Налично-денежный оборот — это совокупность платежей за определенный период времени, который отражает движение наличных денег как в качестве средства обращения, так и в качестве средства платежа.</a:t>
            </a:r>
          </a:p>
          <a:p>
            <a:r>
              <a:rPr lang="ru-RU" dirty="0"/>
              <a:t>Сфера использования наличных денег в основном связана с доходами и расходами населения и включает:</a:t>
            </a:r>
          </a:p>
          <a:p>
            <a:r>
              <a:rPr lang="ru-RU" dirty="0"/>
              <a:t>расчеты населения с предприятиями розничной торговли и общественного питания;</a:t>
            </a:r>
          </a:p>
          <a:p>
            <a:r>
              <a:rPr lang="ru-RU" dirty="0"/>
              <a:t>оплату труда и выплату других денежных доходов;</a:t>
            </a:r>
          </a:p>
          <a:p>
            <a:r>
              <a:rPr lang="ru-RU" dirty="0"/>
              <a:t>внесение денег населением во вклады и получение денег из банка;</a:t>
            </a:r>
          </a:p>
          <a:p>
            <a:r>
              <a:rPr lang="ru-RU" dirty="0"/>
              <a:t>выплату пенсий, пособий, стипендий, страхового возмещения;</a:t>
            </a:r>
          </a:p>
          <a:p>
            <a:r>
              <a:rPr lang="ru-RU" dirty="0"/>
              <a:t>выдачу кредитными организациями потребительского кредита;</a:t>
            </a:r>
          </a:p>
          <a:p>
            <a:r>
              <a:rPr lang="ru-RU" dirty="0"/>
              <a:t>оплату ценных бумаг и выплату доходов по ним;</a:t>
            </a:r>
          </a:p>
          <a:p>
            <a:r>
              <a:rPr lang="ru-RU" dirty="0"/>
              <a:t>коммунальные платежи, уплату населением налогов в бюджет.</a:t>
            </a:r>
          </a:p>
          <a:p>
            <a:r>
              <a:rPr lang="ru-RU" dirty="0"/>
              <a:t>Таким образом, наличные деньги используются для кругооборота товаров и услуг, для расчетов, непосредственно не связанных с движением товаров и услуг. Налично-денежное обращение осуществляется с помощью различных видов денег: банкнот, металлических монет, других кредитных инструментов (векселей, банковских векселей, чеков, кредитных карточек). Эмиссию наличных денег осуществляют, как правило, центральные банки, в отдельных странах и казначейство. Между предприятиями и организациями, по общему правилу, налично-денежный оборот незначителен.</a:t>
            </a:r>
          </a:p>
          <a:p>
            <a:r>
              <a:rPr lang="ru-RU" dirty="0"/>
              <a:t>В странах с развитой рыночной экономикой и банковской системой доля расчетов наличными деньгами во всем платежном обороте составляет 3-8%. Это достигается путем перевода заработной платы на банковские счета. В США заработную плату наличными деньгами получает менее 1% населения, в Англии — до 10%, в Канаде — 5%. Все расчеты населения за товары и услуги осуществляются посредством чеков и различных платежных карт.</a:t>
            </a:r>
          </a:p>
          <a:p>
            <a:r>
              <a:rPr lang="ru-RU" dirty="0"/>
              <a:t>В настоящее время сфера наличного оборота России необоснованно широка. Если в начале рыночных реформ она достигала 1/4, то теперь превышает 40%.</a:t>
            </a:r>
          </a:p>
          <a:p>
            <a:endParaRPr lang="ru-RU" dirty="0"/>
          </a:p>
        </p:txBody>
      </p:sp>
    </p:spTree>
    <p:extLst>
      <p:ext uri="{BB962C8B-B14F-4D97-AF65-F5344CB8AC3E}">
        <p14:creationId xmlns:p14="http://schemas.microsoft.com/office/powerpoint/2010/main" val="27226746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620688"/>
            <a:ext cx="7166992" cy="5854432"/>
          </a:xfrm>
        </p:spPr>
        <p:txBody>
          <a:bodyPr>
            <a:normAutofit/>
          </a:bodyPr>
          <a:lstStyle/>
          <a:p>
            <a:r>
              <a:rPr lang="ru-RU" dirty="0"/>
              <a:t>Основные причины расширения налично-денежного оборота:</a:t>
            </a:r>
          </a:p>
          <a:p>
            <a:r>
              <a:rPr lang="ru-RU" dirty="0"/>
              <a:t>экономический кризис;</a:t>
            </a:r>
          </a:p>
          <a:p>
            <a:r>
              <a:rPr lang="ru-RU" dirty="0"/>
              <a:t>кризис наличности;</a:t>
            </a:r>
          </a:p>
          <a:p>
            <a:r>
              <a:rPr lang="ru-RU" dirty="0"/>
              <a:t>кризис неплатежей;</a:t>
            </a:r>
          </a:p>
          <a:p>
            <a:r>
              <a:rPr lang="ru-RU" dirty="0"/>
              <a:t>замедление расчетов;</a:t>
            </a:r>
          </a:p>
          <a:p>
            <a:r>
              <a:rPr lang="ru-RU" dirty="0"/>
              <a:t>недостаточно организованная система межбанковских расчетов;</a:t>
            </a:r>
          </a:p>
          <a:p>
            <a:r>
              <a:rPr lang="ru-RU" dirty="0"/>
              <a:t>сознательное сокращение прибыли в целях ухода от налогов и расширения наличных платежей за пределами банков.</a:t>
            </a:r>
          </a:p>
          <a:p>
            <a:endParaRPr lang="ru-RU" dirty="0"/>
          </a:p>
        </p:txBody>
      </p:sp>
    </p:spTree>
    <p:extLst>
      <p:ext uri="{BB962C8B-B14F-4D97-AF65-F5344CB8AC3E}">
        <p14:creationId xmlns:p14="http://schemas.microsoft.com/office/powerpoint/2010/main" val="21235287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692696"/>
            <a:ext cx="7300664" cy="5763040"/>
          </a:xfrm>
        </p:spPr>
        <p:txBody>
          <a:bodyPr>
            <a:normAutofit fontScale="92500"/>
          </a:bodyPr>
          <a:lstStyle/>
          <a:p>
            <a:pPr marL="0" indent="0">
              <a:buNone/>
            </a:pPr>
            <a:r>
              <a:rPr lang="ru-RU" dirty="0"/>
              <a:t>Резкое расширение наличного оборота ведет к росту издержек обращения, замене старых купюр на новые, к появлению «черного нала», недобору налоговых платежей. Результатами являются дефицит, финансовая нестабильность. Если бы денежный оборот проходил по банковским счетам, то у центрального банка было бы больше возможностей его учитывать, регулировать и иметь полную информацию о состоянии экономики. Это дало бы возможность не расширять эмиссию. Неучтенный наличный оборот чаше всего переводится в валюту, а это требует от государства расширения эмиссионного процесса наличных денег для выплат из бюджета.</a:t>
            </a:r>
          </a:p>
        </p:txBody>
      </p:sp>
    </p:spTree>
    <p:extLst>
      <p:ext uri="{BB962C8B-B14F-4D97-AF65-F5344CB8AC3E}">
        <p14:creationId xmlns:p14="http://schemas.microsoft.com/office/powerpoint/2010/main" val="379179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1484784"/>
            <a:ext cx="7239000" cy="4846320"/>
          </a:xfrm>
        </p:spPr>
        <p:txBody>
          <a:bodyPr>
            <a:normAutofit fontScale="92500" lnSpcReduction="20000"/>
          </a:bodyPr>
          <a:lstStyle/>
          <a:p>
            <a:pPr marL="0" indent="0" algn="ctr">
              <a:buNone/>
            </a:pPr>
            <a:r>
              <a:rPr lang="ru-RU" dirty="0"/>
              <a:t>Лекция  </a:t>
            </a:r>
          </a:p>
          <a:p>
            <a:pPr marL="0" indent="0" algn="ctr">
              <a:buNone/>
            </a:pPr>
            <a:r>
              <a:rPr lang="ru-RU" dirty="0"/>
              <a:t>по дисциплине </a:t>
            </a:r>
            <a:endParaRPr lang="ru-RU" dirty="0" smtClean="0"/>
          </a:p>
          <a:p>
            <a:pPr marL="0" indent="0" algn="ctr">
              <a:buNone/>
            </a:pPr>
            <a:r>
              <a:rPr lang="ru-RU" dirty="0" smtClean="0"/>
              <a:t>«Денежно-кредитное регулирование»</a:t>
            </a:r>
            <a:endParaRPr lang="ru-RU" dirty="0"/>
          </a:p>
          <a:p>
            <a:pPr marL="0" indent="0" algn="ctr">
              <a:buNone/>
            </a:pPr>
            <a:r>
              <a:rPr lang="ru-RU" dirty="0"/>
              <a:t>На тему</a:t>
            </a:r>
            <a:r>
              <a:rPr lang="ru-RU" dirty="0" smtClean="0"/>
              <a:t>:</a:t>
            </a:r>
          </a:p>
          <a:p>
            <a:pPr marL="0" indent="0" algn="ctr">
              <a:buNone/>
            </a:pPr>
            <a:r>
              <a:rPr lang="ru-RU" dirty="0" smtClean="0"/>
              <a:t>Налично-денежный оборот</a:t>
            </a:r>
          </a:p>
          <a:p>
            <a:pPr marL="0" indent="0" algn="ctr">
              <a:buNone/>
            </a:pPr>
            <a:endParaRPr lang="ru-RU" dirty="0" smtClean="0"/>
          </a:p>
          <a:p>
            <a:pPr marL="0" indent="0" algn="ctr">
              <a:buNone/>
            </a:pPr>
            <a:endParaRPr lang="ru-RU" dirty="0" smtClean="0"/>
          </a:p>
          <a:p>
            <a:pPr marL="0" indent="0" algn="ctr">
              <a:buNone/>
            </a:pPr>
            <a:endParaRPr lang="ru-RU" dirty="0"/>
          </a:p>
          <a:p>
            <a:endParaRPr lang="ru-RU" dirty="0"/>
          </a:p>
          <a:p>
            <a:pPr marL="0" indent="0">
              <a:buNone/>
            </a:pPr>
            <a:endParaRPr lang="ru-RU" dirty="0"/>
          </a:p>
          <a:p>
            <a:pPr marL="0" indent="0" algn="r">
              <a:buNone/>
            </a:pPr>
            <a:r>
              <a:rPr lang="ru-RU" dirty="0" smtClean="0"/>
              <a:t>Выполнила: </a:t>
            </a:r>
            <a:r>
              <a:rPr lang="ru-RU" dirty="0" err="1" smtClean="0"/>
              <a:t>Байжанова</a:t>
            </a:r>
            <a:r>
              <a:rPr lang="ru-RU" dirty="0" smtClean="0"/>
              <a:t> Лаура</a:t>
            </a:r>
          </a:p>
          <a:p>
            <a:pPr marL="0" indent="0" algn="r">
              <a:buNone/>
            </a:pPr>
            <a:r>
              <a:rPr lang="ru-RU" dirty="0" smtClean="0"/>
              <a:t>Магистратура </a:t>
            </a:r>
            <a:r>
              <a:rPr lang="ru-RU" dirty="0"/>
              <a:t>2 </a:t>
            </a:r>
            <a:r>
              <a:rPr lang="ru-RU" dirty="0" smtClean="0"/>
              <a:t>курс</a:t>
            </a:r>
            <a:endParaRPr lang="ru-RU" dirty="0"/>
          </a:p>
        </p:txBody>
      </p:sp>
    </p:spTree>
    <p:extLst>
      <p:ext uri="{BB962C8B-B14F-4D97-AF65-F5344CB8AC3E}">
        <p14:creationId xmlns:p14="http://schemas.microsoft.com/office/powerpoint/2010/main" val="9788049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836712"/>
            <a:ext cx="7228656" cy="5619024"/>
          </a:xfrm>
        </p:spPr>
        <p:txBody>
          <a:bodyPr>
            <a:normAutofit fontScale="85000" lnSpcReduction="10000"/>
          </a:bodyPr>
          <a:lstStyle/>
          <a:p>
            <a:pPr marL="0" indent="0">
              <a:buNone/>
            </a:pPr>
            <a:r>
              <a:rPr lang="ru-RU" dirty="0" smtClean="0"/>
              <a:t>До </a:t>
            </a:r>
            <a:r>
              <a:rPr lang="ru-RU" dirty="0"/>
              <a:t>перехода к рыночным отношениям налично-денежный оборот планировался и регулировался на основе баланса денежных доходов и расходов населения и на основе кассового плана Госбанка. С помощью этих планов решалась проблема сбалансированности денежной и товарной массы, вопрос о размерах эмиссии, изъятии денег из обращения. Эмиссия носила директивный характер. С переходом к рыночным отношениям планы эмиссии перестали быть директивными. Прогноз баланса денежных доходов и расходов помогает Центральному банку РФ полнее учитывать спрос населения, прогнозировать структуру потребительского спроса. Если в балансе доходы населения превышают расходы, то это означает, что на руках у населения увеличивается денежная масса. В этом случае для кассового обслуживания клиентов требуется эмиссия денег.</a:t>
            </a:r>
          </a:p>
        </p:txBody>
      </p:sp>
    </p:spTree>
    <p:extLst>
      <p:ext uri="{BB962C8B-B14F-4D97-AF65-F5344CB8AC3E}">
        <p14:creationId xmlns:p14="http://schemas.microsoft.com/office/powerpoint/2010/main" val="8771514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70000" lnSpcReduction="20000"/>
          </a:bodyPr>
          <a:lstStyle/>
          <a:p>
            <a:r>
              <a:rPr lang="ru-RU" dirty="0"/>
              <a:t>В доходной части расчетов кассовых оборотов отражаются: торговая выручка, выручка предприятий транспорта, выручка предприятий бытового обслуживания и зрелищ, квартплата и коммунальные платежи, поступления на счета сельскохозяйственных предприятий, выручка от продажи валюты, выручка предприятий связи, доходы от продажи ценных бумаг. В расходной части отражаются: оплата труда, пенсии, пособия, выдача средств на закупку сельскохозяйственной продукции, хозяйственные расходы.</a:t>
            </a:r>
          </a:p>
          <a:p>
            <a:r>
              <a:rPr lang="ru-RU" dirty="0"/>
              <a:t>В настоящее время Центральный банк РФ переходит к рыночным методам прогнозирования, связанным с установлением объема рефинансирования, изменением ставок процентов, использованием норм обязательных резервов, использованием расчетов денежных агрегатов. Основным методом регулирования все больше становятся операции ЦБ РФ на открытом рынке. В этом случае используется комплексная система регулирования налично-денежного оборота.</a:t>
            </a:r>
          </a:p>
          <a:p>
            <a:endParaRPr lang="ru-RU" dirty="0"/>
          </a:p>
        </p:txBody>
      </p:sp>
    </p:spTree>
    <p:extLst>
      <p:ext uri="{BB962C8B-B14F-4D97-AF65-F5344CB8AC3E}">
        <p14:creationId xmlns:p14="http://schemas.microsoft.com/office/powerpoint/2010/main" val="38925869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spTree>
    <p:extLst>
      <p:ext uri="{BB962C8B-B14F-4D97-AF65-F5344CB8AC3E}">
        <p14:creationId xmlns:p14="http://schemas.microsoft.com/office/powerpoint/2010/main" val="10756459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spTree>
    <p:extLst>
      <p:ext uri="{BB962C8B-B14F-4D97-AF65-F5344CB8AC3E}">
        <p14:creationId xmlns:p14="http://schemas.microsoft.com/office/powerpoint/2010/main" val="3956461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57200" y="3594140"/>
            <a:ext cx="7239000" cy="8778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9632" y="160557"/>
            <a:ext cx="8340389" cy="52565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06264" y="3068961"/>
            <a:ext cx="27948861"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1688" y="2971800"/>
            <a:ext cx="7540625" cy="920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4088" y="3124200"/>
            <a:ext cx="7540625" cy="920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рямоугольник 3"/>
          <p:cNvSpPr/>
          <p:nvPr/>
        </p:nvSpPr>
        <p:spPr>
          <a:xfrm>
            <a:off x="395536" y="188639"/>
            <a:ext cx="8568952" cy="6247864"/>
          </a:xfrm>
          <a:prstGeom prst="rect">
            <a:avLst/>
          </a:prstGeom>
        </p:spPr>
        <p:txBody>
          <a:bodyPr wrap="square">
            <a:spAutoFit/>
          </a:bodyPr>
          <a:lstStyle/>
          <a:p>
            <a:pPr algn="ctr"/>
            <a:r>
              <a:rPr lang="ru-RU" sz="2400" b="1" dirty="0" smtClean="0"/>
              <a:t>Налично-денежный оборот, </a:t>
            </a:r>
            <a:r>
              <a:rPr lang="ru-RU" sz="2400" dirty="0" smtClean="0"/>
              <a:t>представляющий собой совокупность платежей за определенный период времени, отражает движение наличных денег как в качестве средства обращения, так и в качестве средства платежа.</a:t>
            </a:r>
            <a:endParaRPr lang="en-US" sz="2400" dirty="0" smtClean="0"/>
          </a:p>
          <a:p>
            <a:endParaRPr lang="en-US" sz="2400" dirty="0" smtClean="0"/>
          </a:p>
          <a:p>
            <a:pPr algn="ctr"/>
            <a:r>
              <a:rPr lang="ru-RU" sz="2000" b="1" dirty="0" smtClean="0"/>
              <a:t>Сфера использования наличных денег в основном связана с доходами и расходами населения:</a:t>
            </a:r>
          </a:p>
          <a:p>
            <a:r>
              <a:rPr lang="ru-RU" sz="2000" dirty="0" smtClean="0"/>
              <a:t>Расчеты населения с предприятиями розничной торговли и общественного питания;</a:t>
            </a:r>
          </a:p>
          <a:p>
            <a:r>
              <a:rPr lang="ru-RU" sz="2000" dirty="0" smtClean="0"/>
              <a:t>Оплата труда предприятиями и организациями, выплата других денежных доходов;</a:t>
            </a:r>
          </a:p>
          <a:p>
            <a:r>
              <a:rPr lang="ru-RU" sz="2000" dirty="0" smtClean="0"/>
              <a:t>Внесение денег населением во вклады и получение по вкладам;</a:t>
            </a:r>
          </a:p>
          <a:p>
            <a:r>
              <a:rPr lang="ru-RU" sz="2000" dirty="0" smtClean="0"/>
              <a:t>Выплата пенсий, пособий и стипендий, страховых возмещений по договорам страхования;</a:t>
            </a:r>
          </a:p>
          <a:p>
            <a:r>
              <a:rPr lang="ru-RU" sz="2000" dirty="0" smtClean="0"/>
              <a:t>Выдача кредитными организациями потребительского кредита;</a:t>
            </a:r>
          </a:p>
          <a:p>
            <a:r>
              <a:rPr lang="ru-RU" sz="2000" dirty="0" smtClean="0"/>
              <a:t>Оплата ценных бумаг и выплата по ним доходов;</a:t>
            </a:r>
          </a:p>
          <a:p>
            <a:r>
              <a:rPr lang="ru-RU" sz="2000" dirty="0" smtClean="0"/>
              <a:t>Платежи населения за жилищные и коммунальные услуги, при подписке на периодическую печать;</a:t>
            </a:r>
          </a:p>
          <a:p>
            <a:r>
              <a:rPr lang="ru-RU" sz="2000" dirty="0" smtClean="0"/>
              <a:t>Уплата населением налогов в бюджет и др.</a:t>
            </a:r>
            <a:endParaRPr lang="ru-RU" sz="2000" dirty="0"/>
          </a:p>
        </p:txBody>
      </p:sp>
    </p:spTree>
    <p:extLst>
      <p:ext uri="{BB962C8B-B14F-4D97-AF65-F5344CB8AC3E}">
        <p14:creationId xmlns:p14="http://schemas.microsoft.com/office/powerpoint/2010/main" val="834176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404664"/>
            <a:ext cx="8229600" cy="5688672"/>
          </a:xfrm>
        </p:spPr>
        <p:txBody>
          <a:bodyPr>
            <a:normAutofit/>
          </a:bodyPr>
          <a:lstStyle/>
          <a:p>
            <a:pPr marL="0" indent="457200" algn="just">
              <a:buNone/>
            </a:pPr>
            <a:r>
              <a:rPr lang="ru-RU" dirty="0" smtClean="0"/>
              <a:t>Установлен </a:t>
            </a:r>
            <a:r>
              <a:rPr lang="ru-RU" dirty="0"/>
              <a:t>различный порядок расчетов с участием граждан в зависимости от связи этих платежей предпринимательской деятельностью. С гражданами, не занимающимися предпринимательской деятельностью, расчеты разрешено, осуществлять как наличными деньгам в без ограничения сумм, так и в безналичной форме. Однако расчеты с гражданами, связанными с предпринимательской деятельностью, должны производиться, как правило, в безналичном порядке.</a:t>
            </a:r>
          </a:p>
          <a:p>
            <a:pPr marL="0" indent="457200" algn="just"/>
            <a:endParaRPr lang="ru-RU" dirty="0"/>
          </a:p>
        </p:txBody>
      </p:sp>
    </p:spTree>
    <p:extLst>
      <p:ext uri="{BB962C8B-B14F-4D97-AF65-F5344CB8AC3E}">
        <p14:creationId xmlns:p14="http://schemas.microsoft.com/office/powerpoint/2010/main" val="617755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1196752"/>
            <a:ext cx="8291264" cy="5112608"/>
          </a:xfrm>
        </p:spPr>
        <p:txBody>
          <a:bodyPr>
            <a:normAutofit lnSpcReduction="10000"/>
          </a:bodyPr>
          <a:lstStyle/>
          <a:p>
            <a:pPr marL="137160" indent="0">
              <a:buNone/>
            </a:pPr>
            <a:r>
              <a:rPr lang="ru-RU" dirty="0" smtClean="0"/>
              <a:t>Важную </a:t>
            </a:r>
            <a:r>
              <a:rPr lang="ru-RU" dirty="0"/>
              <a:t>роль в стабилизации денежного обращения в нашей стране сыграло утвержденное Банком Казахстана Положение «О правилах организации наличного денежного обращения на территории Республики Казахстан», которое обязательно для выполнения территориальными учреждениями Банка Казахстана, расчетно-кассовыми центрами, кредитными организациями и их филиалами, включая учреждения Сберегательного банка Республики Казахстана (в дальнейшем учреждения банков), а также организациями, предприятиями и учреждениями на территории Республики Казахстан</a:t>
            </a:r>
            <a:r>
              <a:rPr lang="ru-RU" dirty="0" smtClean="0"/>
              <a:t>.</a:t>
            </a:r>
            <a:endParaRPr lang="ru-RU" dirty="0"/>
          </a:p>
          <a:p>
            <a:endParaRPr lang="ru-RU" dirty="0"/>
          </a:p>
        </p:txBody>
      </p:sp>
    </p:spTree>
    <p:extLst>
      <p:ext uri="{BB962C8B-B14F-4D97-AF65-F5344CB8AC3E}">
        <p14:creationId xmlns:p14="http://schemas.microsoft.com/office/powerpoint/2010/main" val="1237043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548680"/>
            <a:ext cx="7228656" cy="5907056"/>
          </a:xfrm>
        </p:spPr>
        <p:txBody>
          <a:bodyPr/>
          <a:lstStyle/>
          <a:p>
            <a:pPr marL="0" indent="457200" algn="just">
              <a:buNone/>
            </a:pPr>
            <a:r>
              <a:rPr lang="ru-RU" dirty="0"/>
              <a:t>Основная задача банков всех уровней в работе по прогнозированию кассовых оборотов заключается в достижении наибольшей достоверности и реальности составляемых расчетов и определении изменения на личной денежной массы в обороте. Важным этапом является и разработка мероприятий по увеличению поступления наличных денег, их экономному использованию с целью ограничения эмиссии.</a:t>
            </a:r>
          </a:p>
        </p:txBody>
      </p:sp>
    </p:spTree>
    <p:extLst>
      <p:ext uri="{BB962C8B-B14F-4D97-AF65-F5344CB8AC3E}">
        <p14:creationId xmlns:p14="http://schemas.microsoft.com/office/powerpoint/2010/main" val="281912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5639" y="2865600"/>
            <a:ext cx="9069968" cy="1427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Объект 2"/>
          <p:cNvSpPr>
            <a:spLocks noGrp="1"/>
          </p:cNvSpPr>
          <p:nvPr>
            <p:ph idx="1"/>
          </p:nvPr>
        </p:nvSpPr>
        <p:spPr>
          <a:xfrm>
            <a:off x="179512" y="188640"/>
            <a:ext cx="7516688" cy="6267096"/>
          </a:xfrm>
        </p:spPr>
        <p:txBody>
          <a:bodyPr>
            <a:normAutofit/>
          </a:bodyPr>
          <a:lstStyle/>
          <a:p>
            <a:pPr marL="0" indent="0" algn="just">
              <a:buNone/>
            </a:pPr>
            <a:r>
              <a:rPr lang="ru-RU" dirty="0"/>
              <a:t>Для выяснения объема и источников поступления наличных денег в кассы учреждений банков, выявления их выдач, а также определения эмиссионного результата в областях, краях, республиках и в целом по Республике Казахстан составляется прогноз кассовых оборотов на квартал </a:t>
            </a:r>
            <a:endParaRPr lang="en-US" dirty="0" smtClean="0"/>
          </a:p>
          <a:p>
            <a:pPr marL="0" indent="0" algn="just">
              <a:buNone/>
            </a:pPr>
            <a:endParaRPr lang="en-US" dirty="0" smtClean="0"/>
          </a:p>
          <a:p>
            <a:pPr marL="0" indent="0" algn="just">
              <a:buNone/>
            </a:pPr>
            <a:endParaRPr lang="en-US" dirty="0" smtClean="0"/>
          </a:p>
          <a:p>
            <a:pPr marL="0" indent="0" algn="just">
              <a:buNone/>
            </a:pPr>
            <a:endParaRPr lang="en-US" dirty="0" smtClean="0"/>
          </a:p>
          <a:p>
            <a:pPr marL="0" indent="0" algn="just">
              <a:buNone/>
            </a:pPr>
            <a:endParaRPr lang="en-US" dirty="0"/>
          </a:p>
          <a:p>
            <a:pPr marL="0" indent="0" algn="just">
              <a:buNone/>
            </a:pPr>
            <a:endParaRPr lang="en-US" dirty="0" smtClean="0"/>
          </a:p>
          <a:p>
            <a:pPr marL="0" indent="0" algn="just">
              <a:buNone/>
            </a:pPr>
            <a:endParaRPr lang="ru-RU"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3356992"/>
            <a:ext cx="6429400" cy="6419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Заголовок 1"/>
          <p:cNvSpPr>
            <a:spLocks noGrp="1"/>
          </p:cNvSpPr>
          <p:nvPr>
            <p:ph type="title"/>
          </p:nvPr>
        </p:nvSpPr>
        <p:spPr>
          <a:xfrm>
            <a:off x="7650480" y="1340768"/>
            <a:ext cx="45719" cy="122272"/>
          </a:xfrm>
        </p:spPr>
        <p:txBody>
          <a:bodyPr>
            <a:normAutofit fontScale="90000"/>
          </a:bodyPr>
          <a:lstStyle/>
          <a:p>
            <a:endParaRPr lang="ru-RU" dirty="0"/>
          </a:p>
        </p:txBody>
      </p:sp>
    </p:spTree>
    <p:extLst>
      <p:ext uri="{BB962C8B-B14F-4D97-AF65-F5344CB8AC3E}">
        <p14:creationId xmlns:p14="http://schemas.microsoft.com/office/powerpoint/2010/main" val="1884082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476672"/>
            <a:ext cx="7372672" cy="5979064"/>
          </a:xfrm>
        </p:spPr>
        <p:txBody>
          <a:bodyPr>
            <a:normAutofit fontScale="92500"/>
          </a:bodyPr>
          <a:lstStyle/>
          <a:p>
            <a:pPr marL="0" indent="0">
              <a:buNone/>
            </a:pPr>
            <a:r>
              <a:rPr lang="ru-RU" dirty="0"/>
              <a:t>Кредитные организации для определения потребности в наличных деньгах, необходимых для обеспечения расходных операций своих клиентов, составляют прогнозные расчеты ожидаемых поступлений наличных денег в кассы и их выдач на основании динамических рядов и «Отчета о кассовых оборотах учреждений Банка Казахстана и кредитных организаций или на базе кассовых заявок, получаемых от обслуживаемых предприятий. Эти расчеты составляются кредитными организациями ежеквартально с распределением по месяцам и направляются в расчетно-кассовый центр, где открыт корреспондентский счет данной организации, за четырнадцать дней до начала прогнозируемого квартала.</a:t>
            </a:r>
          </a:p>
          <a:p>
            <a:endParaRPr lang="ru-RU" dirty="0"/>
          </a:p>
        </p:txBody>
      </p:sp>
    </p:spTree>
    <p:extLst>
      <p:ext uri="{BB962C8B-B14F-4D97-AF65-F5344CB8AC3E}">
        <p14:creationId xmlns:p14="http://schemas.microsoft.com/office/powerpoint/2010/main" val="35313380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260648"/>
            <a:ext cx="7516688" cy="5976664"/>
          </a:xfrm>
        </p:spPr>
        <p:txBody>
          <a:bodyPr>
            <a:normAutofit fontScale="25000" lnSpcReduction="20000"/>
          </a:bodyPr>
          <a:lstStyle/>
          <a:p>
            <a:pPr algn="just"/>
            <a:r>
              <a:rPr lang="ru-RU" sz="6400" dirty="0"/>
              <a:t>Прогноз кассовых оборотов по источникам поступления и направлениям выдач наличных денег</a:t>
            </a:r>
          </a:p>
          <a:p>
            <a:pPr algn="just"/>
            <a:endParaRPr lang="ru-RU" sz="6400" dirty="0"/>
          </a:p>
          <a:p>
            <a:pPr algn="just"/>
            <a:r>
              <a:rPr lang="ru-RU" sz="6400" dirty="0"/>
              <a:t>ПРИХОД	</a:t>
            </a:r>
          </a:p>
          <a:p>
            <a:pPr algn="just"/>
            <a:r>
              <a:rPr lang="ru-RU" sz="6400" dirty="0"/>
              <a:t>Статьи прихода	Символы	</a:t>
            </a:r>
          </a:p>
          <a:p>
            <a:pPr algn="just"/>
            <a:r>
              <a:rPr lang="ru-RU" sz="6400" dirty="0"/>
              <a:t>Поступления торговой выручки от продажи потребительских </a:t>
            </a:r>
            <a:r>
              <a:rPr lang="ru-RU" sz="6400" dirty="0" err="1"/>
              <a:t>тов</a:t>
            </a:r>
            <a:r>
              <a:rPr lang="ru-RU" sz="6400" dirty="0"/>
              <a:t>-аров независимо от каналов их реализации	02	</a:t>
            </a:r>
          </a:p>
          <a:p>
            <a:pPr algn="just"/>
            <a:r>
              <a:rPr lang="ru-RU" sz="6400" dirty="0"/>
              <a:t>Поступления выручки пассажирского транспорта	05	</a:t>
            </a:r>
          </a:p>
          <a:p>
            <a:pPr algn="just"/>
            <a:r>
              <a:rPr lang="ru-RU" sz="6400" dirty="0"/>
              <a:t>Поступления квартирной платы и коммунальных платежей	08	</a:t>
            </a:r>
          </a:p>
          <a:p>
            <a:pPr algn="just"/>
            <a:r>
              <a:rPr lang="ru-RU" sz="6400" dirty="0"/>
              <a:t>Поступления выручки от зрелищных предприятий	09	</a:t>
            </a:r>
          </a:p>
          <a:p>
            <a:pPr algn="just"/>
            <a:r>
              <a:rPr lang="ru-RU" sz="6400" dirty="0"/>
              <a:t>Поступления выручки от предприятий, оказывающих прочие ус-</a:t>
            </a:r>
            <a:r>
              <a:rPr lang="ru-RU" sz="6400" dirty="0" err="1"/>
              <a:t>луги</a:t>
            </a:r>
            <a:r>
              <a:rPr lang="ru-RU" sz="6400" dirty="0"/>
              <a:t>	11	</a:t>
            </a:r>
          </a:p>
          <a:p>
            <a:pPr algn="just"/>
            <a:r>
              <a:rPr lang="ru-RU" sz="6400" dirty="0"/>
              <a:t>Поступления налогов и сборов	12	</a:t>
            </a:r>
          </a:p>
          <a:p>
            <a:pPr algn="just"/>
            <a:r>
              <a:rPr lang="ru-RU" sz="6400" dirty="0"/>
              <a:t>Поступления от реализации недвижимости	15	</a:t>
            </a:r>
          </a:p>
          <a:p>
            <a:pPr algn="just"/>
            <a:r>
              <a:rPr lang="ru-RU" sz="6400" dirty="0"/>
              <a:t>Поступления на счета по вкладам граждан (кроме Сберегательного банка Республики Казахстан)	16	</a:t>
            </a:r>
          </a:p>
          <a:p>
            <a:pPr algn="just"/>
            <a:r>
              <a:rPr lang="ru-RU" sz="6400" dirty="0"/>
              <a:t>Поступления от предприятий РК по связи и информатизации	17	</a:t>
            </a:r>
          </a:p>
          <a:p>
            <a:pPr algn="just"/>
            <a:r>
              <a:rPr lang="ru-RU" sz="6400" dirty="0"/>
              <a:t>Поступления от учреждений Сберегательного банка РК	18	</a:t>
            </a:r>
          </a:p>
          <a:p>
            <a:pPr algn="just"/>
            <a:r>
              <a:rPr lang="ru-RU" sz="6400" dirty="0"/>
              <a:t>Поступления на счета граждан, осуществляющих </a:t>
            </a:r>
            <a:r>
              <a:rPr lang="ru-RU" sz="6400" dirty="0" err="1"/>
              <a:t>предпринима-тельскую</a:t>
            </a:r>
            <a:r>
              <a:rPr lang="ru-RU" sz="6400" dirty="0"/>
              <a:t> деятельность без образования юридического лица	19	</a:t>
            </a:r>
          </a:p>
          <a:p>
            <a:pPr algn="just"/>
            <a:r>
              <a:rPr lang="ru-RU" sz="6400" dirty="0"/>
              <a:t>Поступления наличных денег от реализации государственных и других ценных бумаг (кроме Сберегательного банка РК)	20	</a:t>
            </a:r>
          </a:p>
          <a:p>
            <a:pPr algn="just"/>
            <a:r>
              <a:rPr lang="ru-RU" sz="6400" dirty="0"/>
              <a:t>Возврат заработной платы и других приравненных к ней выплат	28	</a:t>
            </a:r>
          </a:p>
          <a:p>
            <a:pPr algn="just"/>
            <a:r>
              <a:rPr lang="ru-RU" sz="6400" dirty="0"/>
              <a:t>Поступления наличных денег в кассы кредитных организаций от валютно-обменных операций с физическими лицами	30	</a:t>
            </a:r>
          </a:p>
          <a:p>
            <a:pPr algn="just"/>
            <a:r>
              <a:rPr lang="ru-RU" sz="6400" dirty="0"/>
              <a:t>Прочие поступления	32	</a:t>
            </a:r>
          </a:p>
          <a:p>
            <a:pPr algn="just"/>
            <a:r>
              <a:rPr lang="ru-RU" sz="6400" dirty="0"/>
              <a:t>Итого по приходу - символы 02-32		</a:t>
            </a:r>
          </a:p>
          <a:p>
            <a:endParaRPr lang="ru-RU" sz="6400" dirty="0"/>
          </a:p>
          <a:p>
            <a:endParaRPr lang="ru-RU" dirty="0"/>
          </a:p>
        </p:txBody>
      </p:sp>
    </p:spTree>
    <p:extLst>
      <p:ext uri="{BB962C8B-B14F-4D97-AF65-F5344CB8AC3E}">
        <p14:creationId xmlns:p14="http://schemas.microsoft.com/office/powerpoint/2010/main" val="18129367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49</TotalTime>
  <Words>2038</Words>
  <Application>Microsoft Office PowerPoint</Application>
  <PresentationFormat>Экран (4:3)</PresentationFormat>
  <Paragraphs>132</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Изящная</vt:lpstr>
      <vt:lpstr>Министерство Образования и Науки Республики Казахстан Казахский Национальный Университет  имени Аль- Фараби Высшая школа Экономики и Бизнеса Кафедра «Финансы»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10</cp:revision>
  <dcterms:created xsi:type="dcterms:W3CDTF">2013-11-08T14:31:46Z</dcterms:created>
  <dcterms:modified xsi:type="dcterms:W3CDTF">2013-11-08T20:01:54Z</dcterms:modified>
</cp:coreProperties>
</file>